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70" r:id="rId4"/>
    <p:sldId id="271" r:id="rId5"/>
    <p:sldId id="260" r:id="rId6"/>
    <p:sldId id="268" r:id="rId7"/>
    <p:sldId id="262" r:id="rId8"/>
    <p:sldId id="272" r:id="rId9"/>
    <p:sldId id="273" r:id="rId10"/>
    <p:sldId id="274" r:id="rId11"/>
    <p:sldId id="275" r:id="rId12"/>
    <p:sldId id="278" r:id="rId13"/>
    <p:sldId id="276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EB Garamond" panose="020B0604020202020204" charset="0"/>
      <p:regular r:id="rId20"/>
      <p:bold r:id="rId21"/>
      <p:italic r:id="rId22"/>
      <p:boldItalic r:id="rId23"/>
    </p:embeddedFont>
    <p:embeddedFont>
      <p:font typeface="EB Garamond Medium" panose="020B0604020202020204" charset="0"/>
      <p:regular r:id="rId24"/>
      <p:bold r:id="rId25"/>
      <p:italic r:id="rId26"/>
      <p:boldItalic r:id="rId27"/>
    </p:embeddedFont>
    <p:embeddedFont>
      <p:font typeface="Open Sans" panose="020B060402020202020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gU+BBWKcw3I6Yvq2s1LJuGE3fk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AF640C2-504C-4023-8D6C-5969ED8489F7}">
  <a:tblStyle styleId="{2AF640C2-504C-4023-8D6C-5969ED8489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72484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7425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0132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18808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2a595ae19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g32a595ae19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46729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81325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706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72371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9971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a595ae19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g32a595ae19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06847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4.png"/><Relationship Id="rId7" Type="http://schemas.openxmlformats.org/officeDocument/2006/relationships/image" Target="../media/image13.jp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jpg"/><Relationship Id="rId5" Type="http://schemas.openxmlformats.org/officeDocument/2006/relationships/image" Target="../media/image2.png"/><Relationship Id="rId10" Type="http://schemas.openxmlformats.org/officeDocument/2006/relationships/image" Target="../media/image16.jpg"/><Relationship Id="rId4" Type="http://schemas.openxmlformats.org/officeDocument/2006/relationships/image" Target="../media/image5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1" flipH="1">
            <a:off x="1325550" y="16"/>
            <a:ext cx="9747000" cy="6857967"/>
          </a:xfrm>
          <a:prstGeom prst="rect">
            <a:avLst/>
          </a:prstGeom>
          <a:solidFill>
            <a:srgbClr val="ECECEC"/>
          </a:solidFill>
          <a:ln>
            <a:noFill/>
          </a:ln>
          <a:effectLst>
            <a:outerShdw blurRad="65000" dist="50800" dir="12900000" kx="195000" ky="145000" algn="tl" rotWithShape="0">
              <a:srgbClr val="000000">
                <a:alpha val="29019"/>
              </a:srgbClr>
            </a:outerShdw>
          </a:effectLst>
        </p:spPr>
      </p:pic>
      <p:sp>
        <p:nvSpPr>
          <p:cNvPr id="85" name="Google Shape;85;p1"/>
          <p:cNvSpPr/>
          <p:nvPr/>
        </p:nvSpPr>
        <p:spPr>
          <a:xfrm>
            <a:off x="1320000" y="0"/>
            <a:ext cx="9758100" cy="2170200"/>
          </a:xfrm>
          <a:prstGeom prst="rect">
            <a:avLst/>
          </a:prstGeom>
          <a:solidFill>
            <a:srgbClr val="336799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320000" y="23100"/>
            <a:ext cx="97581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6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DOBRODOŠLI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6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V DIJAŠKEM DOMU!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207325" y="2061926"/>
            <a:ext cx="1021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" descr="A blue diamond with a green leaf and a yellow su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2135" y="2986325"/>
            <a:ext cx="1893835" cy="1893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7350" y="5409264"/>
            <a:ext cx="1332825" cy="136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04;p4"/>
          <p:cNvSpPr txBox="1"/>
          <p:nvPr/>
        </p:nvSpPr>
        <p:spPr>
          <a:xfrm>
            <a:off x="8014447" y="287108"/>
            <a:ext cx="386111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DIJAŠKI DOM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07;p4"/>
          <p:cNvPicPr preferRelativeResize="0"/>
          <p:nvPr/>
        </p:nvPicPr>
        <p:blipFill rotWithShape="1">
          <a:blip r:embed="rId6">
            <a:alphaModFix/>
          </a:blip>
          <a:srcRect l="9446" t="8350"/>
          <a:stretch/>
        </p:blipFill>
        <p:spPr>
          <a:xfrm>
            <a:off x="2461594" y="904800"/>
            <a:ext cx="2404871" cy="410445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05;p4"/>
          <p:cNvSpPr txBox="1"/>
          <p:nvPr/>
        </p:nvSpPr>
        <p:spPr>
          <a:xfrm>
            <a:off x="5304430" y="1393493"/>
            <a:ext cx="4407968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500" b="1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PROSTOR SREČANJA</a:t>
            </a:r>
            <a:endParaRPr sz="2500" b="1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sl-SI" sz="2500" b="1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osameznik</a:t>
            </a:r>
            <a:endParaRPr sz="2500" b="1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sl-SI" sz="2500" b="1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obna</a:t>
            </a:r>
            <a:r>
              <a:rPr lang="en-US" sz="2500" b="1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skupnost</a:t>
            </a:r>
            <a:endParaRPr sz="2500" b="1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sl-SI" sz="2500" b="1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zgojna</a:t>
            </a:r>
            <a:r>
              <a:rPr lang="en-US" sz="2500" b="1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skupina</a:t>
            </a:r>
            <a:endParaRPr sz="2500" b="1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457200" marR="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sl-SI" sz="2500" b="1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omska</a:t>
            </a:r>
            <a:r>
              <a:rPr lang="en-US" sz="2500" b="1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skupnost</a:t>
            </a:r>
            <a:endParaRPr sz="2500" b="1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500" b="1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</p:txBody>
      </p:sp>
      <p:pic>
        <p:nvPicPr>
          <p:cNvPr id="26" name="Google Shape;106;p4"/>
          <p:cNvPicPr preferRelativeResize="0"/>
          <p:nvPr/>
        </p:nvPicPr>
        <p:blipFill rotWithShape="1">
          <a:blip r:embed="rId7">
            <a:alphaModFix/>
          </a:blip>
          <a:srcRect t="16401" b="23750"/>
          <a:stretch/>
        </p:blipFill>
        <p:spPr>
          <a:xfrm>
            <a:off x="6694542" y="4092355"/>
            <a:ext cx="2319640" cy="2767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08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14182" y="2620909"/>
            <a:ext cx="3177818" cy="4237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3395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22;p10"/>
          <p:cNvSpPr txBox="1"/>
          <p:nvPr/>
        </p:nvSpPr>
        <p:spPr>
          <a:xfrm>
            <a:off x="5607424" y="287108"/>
            <a:ext cx="626814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OSNOVNE USMERITVE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125;p10"/>
          <p:cNvPicPr preferRelativeResize="0"/>
          <p:nvPr/>
        </p:nvPicPr>
        <p:blipFill rotWithShape="1">
          <a:blip r:embed="rId6">
            <a:alphaModFix/>
          </a:blip>
          <a:srcRect l="8043" t="18821" r="8306" b="17417"/>
          <a:stretch/>
        </p:blipFill>
        <p:spPr>
          <a:xfrm rot="-5400000">
            <a:off x="7869437" y="2569903"/>
            <a:ext cx="5394035" cy="3086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3;p10"/>
          <p:cNvSpPr txBox="1"/>
          <p:nvPr/>
        </p:nvSpPr>
        <p:spPr>
          <a:xfrm>
            <a:off x="2712869" y="1398895"/>
            <a:ext cx="6499329" cy="4576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učenje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izobraževanje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(3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učne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ure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)</a:t>
            </a:r>
            <a:endParaRPr sz="25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rast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v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samostojnosti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endParaRPr sz="25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formacija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osebnosti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poslanstva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in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poklicanosti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s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poudarki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na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krščanskih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temeljih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(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osebni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načrt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posameznika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)</a:t>
            </a:r>
            <a:endParaRPr sz="25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čut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za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drugega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skupnost</a:t>
            </a:r>
            <a:endParaRPr sz="25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ekološka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osveščenost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in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zdrav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način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življenja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(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prehrana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gibanje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notranje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ravnovesje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) </a:t>
            </a:r>
            <a:endParaRPr sz="25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kultura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dialoga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in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komunikacije</a:t>
            </a:r>
            <a:endParaRPr sz="25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družbena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osveščenost</a:t>
            </a:r>
            <a:endParaRPr sz="25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5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6031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43;p11"/>
          <p:cNvSpPr txBox="1"/>
          <p:nvPr/>
        </p:nvSpPr>
        <p:spPr>
          <a:xfrm>
            <a:off x="2665348" y="894266"/>
            <a:ext cx="5767867" cy="5392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osebno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delo</a:t>
            </a:r>
            <a:endParaRPr sz="20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delo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znotraj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sobe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skupine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celotnega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doma</a:t>
            </a:r>
            <a:endParaRPr sz="20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interesne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dejavnosti</a:t>
            </a:r>
            <a:endParaRPr sz="20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duhovnost</a:t>
            </a:r>
            <a:endParaRPr sz="20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projekti</a:t>
            </a:r>
            <a:endParaRPr sz="20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enotno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delo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tako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vzgojiteljev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kot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s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starši</a:t>
            </a:r>
            <a:endParaRPr sz="20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večdnevna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srečanja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tabori</a:t>
            </a:r>
            <a:r>
              <a:rPr lang="sl-SI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vzgojne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skupine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mednarodna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srečanja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(Erasmus +)</a:t>
            </a:r>
            <a:endParaRPr sz="1500" b="0" i="1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pogovori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(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prisluhniti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posamezniku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)</a:t>
            </a:r>
            <a:endParaRPr sz="1500" b="0" i="1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dogodki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sl-SI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(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na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ravni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doma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in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drugih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katoliških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dijaških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domov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ali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na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ravni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drugih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dijaških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domov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sl-SI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-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na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kulturnem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in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športnem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področju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)</a:t>
            </a:r>
            <a:endParaRPr sz="1500" b="0" i="1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vzgojna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naravnanost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posameznega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leta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– KORAKI SOODGOVORNOS</a:t>
            </a:r>
            <a:r>
              <a:rPr lang="sl-SI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T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I  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(v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letošnjem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500" b="0" i="1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letu</a:t>
            </a:r>
            <a:r>
              <a:rPr lang="en-US" sz="1500" b="0" i="1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)</a:t>
            </a:r>
            <a:endParaRPr sz="1500" i="1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delo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z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vzgojno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skupino</a:t>
            </a:r>
            <a:endParaRPr sz="20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vsebinske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usmeritve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za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posamezni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letnik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.</a:t>
            </a:r>
            <a:endParaRPr sz="20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63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</p:txBody>
      </p:sp>
      <p:pic>
        <p:nvPicPr>
          <p:cNvPr id="14" name="Google Shape;131;p11"/>
          <p:cNvPicPr preferRelativeResize="0"/>
          <p:nvPr/>
        </p:nvPicPr>
        <p:blipFill rotWithShape="1">
          <a:blip r:embed="rId6">
            <a:alphaModFix/>
          </a:blip>
          <a:srcRect l="16365" r="21940"/>
          <a:stretch/>
        </p:blipFill>
        <p:spPr>
          <a:xfrm rot="5400000">
            <a:off x="8892140" y="683829"/>
            <a:ext cx="2945759" cy="3653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32;p11"/>
          <p:cNvPicPr preferRelativeResize="0"/>
          <p:nvPr/>
        </p:nvPicPr>
        <p:blipFill rotWithShape="1">
          <a:blip r:embed="rId7">
            <a:alphaModFix/>
          </a:blip>
          <a:srcRect t="20606" b="22277"/>
          <a:stretch/>
        </p:blipFill>
        <p:spPr>
          <a:xfrm>
            <a:off x="8538040" y="3980897"/>
            <a:ext cx="3653960" cy="287710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42;p11"/>
          <p:cNvSpPr txBox="1"/>
          <p:nvPr/>
        </p:nvSpPr>
        <p:spPr>
          <a:xfrm>
            <a:off x="5096307" y="303199"/>
            <a:ext cx="7276805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PRIPOMOČKI DO CILJEV…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2888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32a595ae19c_0_33"/>
          <p:cNvSpPr txBox="1"/>
          <p:nvPr/>
        </p:nvSpPr>
        <p:spPr>
          <a:xfrm>
            <a:off x="5317625" y="90700"/>
            <a:ext cx="68745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DUHOVNA RAZSEŽNOST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g32a595ae19c_0_33"/>
          <p:cNvSpPr txBox="1"/>
          <p:nvPr/>
        </p:nvSpPr>
        <p:spPr>
          <a:xfrm>
            <a:off x="2549495" y="1052159"/>
            <a:ext cx="4356300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07.00</a:t>
            </a:r>
            <a:r>
              <a:rPr lang="sl-SI" sz="18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možnost </a:t>
            </a:r>
            <a:r>
              <a:rPr lang="sl-SI" sz="1800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jutranje molitve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sl-SI" sz="700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kapela ves dan odprta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18.30</a:t>
            </a:r>
            <a:r>
              <a:rPr lang="sl-SI" sz="180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možnost udeležbe pri sveti maši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sl-SI" sz="800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1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21.00</a:t>
            </a:r>
            <a:r>
              <a:rPr lang="sl-SI" sz="1800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večerna molitev (pon. in čet. v okviru vzgojne skupine; tor. in sre. skupna molitev)</a:t>
            </a:r>
            <a:endParaRPr sz="18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7" name="Google Shape;157;g32a595ae19c_0_33"/>
          <p:cNvSpPr txBox="1"/>
          <p:nvPr/>
        </p:nvSpPr>
        <p:spPr>
          <a:xfrm>
            <a:off x="2578890" y="580482"/>
            <a:ext cx="42663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sl-SI" sz="2800" b="1" dirty="0">
                <a:solidFill>
                  <a:srgbClr val="336799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n</a:t>
            </a:r>
            <a:r>
              <a:rPr lang="sl-SI" sz="2800" b="1" i="0" u="none" strike="noStrike" cap="none" dirty="0">
                <a:solidFill>
                  <a:srgbClr val="336799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a dnevni ravni</a:t>
            </a:r>
            <a:endParaRPr sz="1600" b="1" i="0" u="none" strike="noStrike" cap="none" dirty="0">
              <a:solidFill>
                <a:srgbClr val="000000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158" name="Google Shape;158;g32a595ae19c_0_33"/>
          <p:cNvSpPr txBox="1"/>
          <p:nvPr/>
        </p:nvSpPr>
        <p:spPr>
          <a:xfrm>
            <a:off x="2533887" y="4156757"/>
            <a:ext cx="43563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sl-SI" sz="2800" b="1" dirty="0">
                <a:solidFill>
                  <a:srgbClr val="336799"/>
                </a:solidFill>
                <a:latin typeface="EB Garamond"/>
                <a:ea typeface="EB Garamond"/>
                <a:cs typeface="EB Garamond"/>
                <a:sym typeface="EB Garamond"/>
              </a:rPr>
              <a:t>n</a:t>
            </a:r>
            <a:r>
              <a:rPr lang="sl-SI" sz="2800" b="1" i="0" u="none" strike="noStrike" cap="none" dirty="0">
                <a:solidFill>
                  <a:srgbClr val="336799"/>
                </a:solidFill>
                <a:latin typeface="EB Garamond"/>
                <a:ea typeface="EB Garamond"/>
                <a:cs typeface="EB Garamond"/>
                <a:sym typeface="EB Garamond"/>
              </a:rPr>
              <a:t>a mesečni / letni ravni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32a595ae19c_0_33"/>
          <p:cNvSpPr txBox="1"/>
          <p:nvPr/>
        </p:nvSpPr>
        <p:spPr>
          <a:xfrm>
            <a:off x="2610087" y="4630041"/>
            <a:ext cx="43563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enkrat mesečno </a:t>
            </a:r>
            <a:r>
              <a:rPr lang="sl-SI" sz="1800" b="1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skupna maša </a:t>
            </a:r>
            <a:r>
              <a:rPr lang="sl-SI" sz="180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 sodelovanjem vzgojnih skupin (praznik)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sl-SI" sz="1200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i="1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v</a:t>
            </a:r>
            <a:r>
              <a:rPr lang="sl-SI" sz="1800" i="1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sebine in poudarki glede na </a:t>
            </a:r>
            <a:r>
              <a:rPr lang="sl-SI" sz="1800" b="1" i="1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„močne čase“</a:t>
            </a:r>
            <a:r>
              <a:rPr lang="sl-SI" sz="1800" i="1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sl-SI" sz="180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ovember pred praznikom Kristusa Kralja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adventni čas, božični čas, postni čas, velikonočni čas, majnik</a:t>
            </a:r>
            <a:endParaRPr sz="180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g32a595ae19c_0_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10087" y="2870155"/>
            <a:ext cx="4356301" cy="1280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32a595ae19c_0_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66399" y="814538"/>
            <a:ext cx="2763300" cy="207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32a595ae19c_0_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66394" y="4776950"/>
            <a:ext cx="1554355" cy="207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32a595ae19c_0_3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66400" y="3864775"/>
            <a:ext cx="1883406" cy="146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2a595ae19c_0_3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858575" y="3335750"/>
            <a:ext cx="3361101" cy="252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32a595ae19c_0_33"/>
          <p:cNvPicPr preferRelativeResize="0"/>
          <p:nvPr/>
        </p:nvPicPr>
        <p:blipFill rotWithShape="1">
          <a:blip r:embed="rId11">
            <a:alphaModFix/>
          </a:blip>
          <a:srcRect l="-5281" r="10799" b="38298"/>
          <a:stretch/>
        </p:blipFill>
        <p:spPr>
          <a:xfrm>
            <a:off x="7914650" y="4768385"/>
            <a:ext cx="4266301" cy="2089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32a595ae19c_0_3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483407" y="2491930"/>
            <a:ext cx="2472899" cy="150934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32a595ae19c_0_33"/>
          <p:cNvSpPr txBox="1"/>
          <p:nvPr/>
        </p:nvSpPr>
        <p:spPr>
          <a:xfrm>
            <a:off x="9729700" y="757428"/>
            <a:ext cx="24513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2800" b="1" dirty="0">
                <a:solidFill>
                  <a:srgbClr val="336799"/>
                </a:solidFill>
                <a:latin typeface="EB Garamond"/>
                <a:ea typeface="EB Garamond"/>
                <a:cs typeface="EB Garamond"/>
                <a:sym typeface="EB Garamond"/>
              </a:rPr>
              <a:t>n</a:t>
            </a:r>
            <a:r>
              <a:rPr lang="sl-SI" sz="2800" b="1" i="0" u="none" strike="noStrike" cap="none" dirty="0">
                <a:solidFill>
                  <a:srgbClr val="336799"/>
                </a:solidFill>
                <a:latin typeface="EB Garamond"/>
                <a:ea typeface="EB Garamond"/>
                <a:cs typeface="EB Garamond"/>
                <a:sym typeface="EB Garamond"/>
              </a:rPr>
              <a:t>a osebni ravni</a:t>
            </a:r>
            <a:endParaRPr sz="2800" b="1" i="0" u="none" strike="noStrike" cap="none" dirty="0">
              <a:solidFill>
                <a:srgbClr val="3367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2a595ae19c_0_33"/>
          <p:cNvSpPr txBox="1"/>
          <p:nvPr/>
        </p:nvSpPr>
        <p:spPr>
          <a:xfrm>
            <a:off x="9675989" y="1131469"/>
            <a:ext cx="2567700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k</a:t>
            </a:r>
            <a:r>
              <a:rPr lang="sl-SI" sz="18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aplan živi v dijaškem domu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na razpolago za klepet, pogovor, spoved, duhovno vodstvo, dejavnosti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sl-SI" sz="18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delitev utripa življenja z mladimi </a:t>
            </a:r>
            <a:endParaRPr sz="18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181;p5"/>
          <p:cNvSpPr txBox="1"/>
          <p:nvPr/>
        </p:nvSpPr>
        <p:spPr>
          <a:xfrm>
            <a:off x="2731750" y="547525"/>
            <a:ext cx="9390600" cy="61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15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Open Sans"/>
              <a:buChar char="•"/>
            </a:pP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6:20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jutranje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bujenje</a:t>
            </a:r>
            <a:endParaRPr sz="2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marR="0" lvl="0" indent="-215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Open Sans"/>
              <a:buChar char="•"/>
            </a:pP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6:45 do 7:15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zajtrk</a:t>
            </a:r>
            <a:endParaRPr sz="2500" b="0" i="0" u="none" strike="noStrike" cap="none" dirty="0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marR="0" lvl="0" indent="-215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Open Sans"/>
              <a:buChar char="•"/>
            </a:pP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7:00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možnost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jutranje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molitve</a:t>
            </a:r>
            <a:endParaRPr sz="2500" b="0" i="0" u="none" strike="noStrike" cap="none" dirty="0">
              <a:solidFill>
                <a:srgbClr val="00206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marR="0" lvl="0" indent="-215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Open Sans"/>
              <a:buChar char="•"/>
            </a:pP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14:00 do 16:00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kosilo</a:t>
            </a:r>
            <a:endParaRPr sz="2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marR="0" lvl="0" indent="-215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Open Sans"/>
              <a:buChar char="•"/>
            </a:pP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15.30 do 19.00 3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učne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ure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marR="0" lvl="0" indent="-215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Open Sans"/>
              <a:buChar char="•"/>
            </a:pP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18.30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možnost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obiska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sv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maše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marR="0" lvl="0" indent="-215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Open Sans"/>
              <a:buChar char="•"/>
            </a:pP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19.00 do 19.30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večerja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2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marR="0" lvl="0" indent="-215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Open Sans"/>
              <a:buChar char="•"/>
            </a:pP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19:30 do 21:00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interesne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dejavnosti</a:t>
            </a:r>
            <a:endParaRPr sz="2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marR="0" lvl="0" indent="-215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Open Sans"/>
              <a:buChar char="•"/>
            </a:pP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21:00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skupna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molitev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v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kapeli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srečanja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vzgojnih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skupin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2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8600" marR="0" lvl="0" indent="-2159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600"/>
              <a:buFont typeface="Open Sans"/>
              <a:buChar char="•"/>
            </a:pP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22:00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nočni</a:t>
            </a:r>
            <a:r>
              <a:rPr lang="en-US" sz="2500" b="0" i="0" u="none" strike="noStrike" cap="none" dirty="0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0" i="0" u="none" strike="noStrike" cap="none" dirty="0" err="1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rPr>
              <a:t>počitek</a:t>
            </a:r>
            <a:endParaRPr sz="2500" b="0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25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" name="Google Shape;180;p5"/>
          <p:cNvSpPr txBox="1"/>
          <p:nvPr/>
        </p:nvSpPr>
        <p:spPr>
          <a:xfrm>
            <a:off x="8345138" y="315108"/>
            <a:ext cx="37065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DNEVNI RED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Google Shape;182;p5"/>
          <p:cNvPicPr preferRelativeResize="0"/>
          <p:nvPr/>
        </p:nvPicPr>
        <p:blipFill rotWithShape="1">
          <a:blip r:embed="rId6">
            <a:alphaModFix/>
          </a:blip>
          <a:srcRect t="19826"/>
          <a:stretch/>
        </p:blipFill>
        <p:spPr>
          <a:xfrm>
            <a:off x="7930808" y="1148900"/>
            <a:ext cx="4120817" cy="3303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8989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g32a595ae19c_0_17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32a595ae19c_0_17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32a595ae19c_0_17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 gimnazija Vipava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 dom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g32a595ae19c_0_17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32a595ae19c_0_17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92" name="Google Shape;192;g32a595ae19c_0_17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2a595ae19c_0_17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mladostno, </a:t>
            </a:r>
            <a:endParaRPr sz="2500" b="0" i="0" u="none" strike="noStrike" cap="none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domače, </a:t>
            </a:r>
            <a:endParaRPr sz="2500" b="0" i="0" u="none" strike="noStrike" cap="none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32a595ae19c_0_17"/>
          <p:cNvSpPr txBox="1"/>
          <p:nvPr/>
        </p:nvSpPr>
        <p:spPr>
          <a:xfrm>
            <a:off x="5257800" y="90700"/>
            <a:ext cx="6934199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INTERESNE DEJAVNOSTI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32a595ae19c_0_17"/>
          <p:cNvSpPr txBox="1"/>
          <p:nvPr/>
        </p:nvSpPr>
        <p:spPr>
          <a:xfrm>
            <a:off x="2336825" y="1011375"/>
            <a:ext cx="5046815" cy="58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učenje</a:t>
            </a:r>
            <a:r>
              <a:rPr lang="en-US" sz="25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kitare</a:t>
            </a:r>
            <a:endParaRPr sz="25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25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žičkanje</a:t>
            </a:r>
            <a:r>
              <a:rPr lang="en-US" sz="25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”</a:t>
            </a:r>
            <a:endParaRPr sz="25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sl-SI" sz="25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plezanje</a:t>
            </a:r>
            <a:endParaRPr sz="25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svetopisemske</a:t>
            </a:r>
            <a:r>
              <a:rPr lang="en-US" sz="25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iskrice</a:t>
            </a:r>
            <a:endParaRPr sz="25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kritično</a:t>
            </a:r>
            <a:r>
              <a:rPr lang="en-US" sz="25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razmišljanje</a:t>
            </a:r>
            <a:endParaRPr sz="25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streljanje</a:t>
            </a:r>
            <a:endParaRPr sz="25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šah</a:t>
            </a:r>
            <a:endParaRPr sz="25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planinarjenje</a:t>
            </a:r>
            <a:endParaRPr sz="25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r" rtl="0"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rekreacija</a:t>
            </a:r>
            <a:r>
              <a:rPr lang="en-US" sz="25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v </a:t>
            </a:r>
            <a:r>
              <a:rPr lang="en-US" sz="2500" b="1" i="0" u="none" strike="noStrike" cap="none" dirty="0" err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telovadnici</a:t>
            </a:r>
            <a:endParaRPr sz="2500" b="1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38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" marR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3800" b="0" i="0" u="none" strike="noStrike" cap="none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6" name="Google Shape;196;g32a595ae19c_0_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41855" y="3592069"/>
            <a:ext cx="4450150" cy="326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2a595ae19c_0_17" descr="A group of people shooting at a range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t="13983" b="9016"/>
          <a:stretch/>
        </p:blipFill>
        <p:spPr>
          <a:xfrm>
            <a:off x="7741850" y="1011375"/>
            <a:ext cx="4450150" cy="2580699"/>
          </a:xfrm>
          <a:prstGeom prst="rect">
            <a:avLst/>
          </a:prstGeom>
          <a:solidFill>
            <a:srgbClr val="ECECEC"/>
          </a:solidFill>
          <a:ln>
            <a:noFill/>
          </a:ln>
          <a:effectLst>
            <a:outerShdw blurRad="88900" algn="tl" rotWithShape="0">
              <a:srgbClr val="000000">
                <a:alpha val="43921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12;p6"/>
          <p:cNvSpPr txBox="1"/>
          <p:nvPr/>
        </p:nvSpPr>
        <p:spPr>
          <a:xfrm>
            <a:off x="5056094" y="287108"/>
            <a:ext cx="681947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VPIS V DIJAŠKI DOM ŠGV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817" y="4586596"/>
            <a:ext cx="6019182" cy="2287436"/>
          </a:xfrm>
          <a:prstGeom prst="rect">
            <a:avLst/>
          </a:prstGeom>
        </p:spPr>
      </p:pic>
      <p:sp>
        <p:nvSpPr>
          <p:cNvPr id="17" name="Google Shape;213;p6"/>
          <p:cNvSpPr txBox="1"/>
          <p:nvPr/>
        </p:nvSpPr>
        <p:spPr>
          <a:xfrm>
            <a:off x="2422725" y="548548"/>
            <a:ext cx="8536993" cy="341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10000" b="1" i="0" u="none" strike="noStrike" cap="none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45 </a:t>
            </a:r>
            <a:r>
              <a:rPr lang="en-US" sz="10000" b="1" i="0" u="none" strike="noStrike" cap="none" dirty="0" err="1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prostih</a:t>
            </a:r>
            <a:r>
              <a:rPr lang="en-US" sz="10000" b="1" i="0" u="none" strike="noStrike" cap="none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1" i="0" u="none" strike="noStrike" cap="none" dirty="0" err="1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mest</a:t>
            </a:r>
            <a:r>
              <a:rPr lang="en-US" sz="10000" b="1" i="0" u="none" strike="noStrike" cap="none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br>
              <a:rPr lang="en-US" sz="10000" b="1" i="0" u="none" strike="noStrike" cap="none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</a:br>
            <a:r>
              <a:rPr lang="en-US" sz="6000" b="1" i="0" u="none" strike="noStrike" cap="none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(28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za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dekleta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17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za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fante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)</a:t>
            </a:r>
            <a:endParaRPr sz="1400" b="0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4572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00000"/>
              <a:buFont typeface="Arial"/>
              <a:buNone/>
            </a:pPr>
            <a:r>
              <a:rPr lang="en-US" sz="10000" b="1" i="0" u="sng" strike="noStrike" cap="none" dirty="0" err="1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Pogoji</a:t>
            </a:r>
            <a:r>
              <a:rPr lang="en-US" sz="10000" b="1" i="0" u="sng" strike="noStrike" cap="none" dirty="0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1" i="0" u="sng" strike="noStrike" cap="none" dirty="0" err="1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za</a:t>
            </a:r>
            <a:r>
              <a:rPr lang="en-US" sz="10000" b="1" i="0" u="sng" strike="noStrike" cap="none" dirty="0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1" i="0" u="sng" strike="noStrike" cap="none" dirty="0" err="1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sprejem</a:t>
            </a:r>
            <a:endParaRPr sz="10000" b="0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228600" marR="0" lvl="0" indent="-204374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status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dijaka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ŠGV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ali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gojenca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Malega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semenišča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Vipava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</a:t>
            </a:r>
            <a:endParaRPr sz="10000" b="0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228600" marR="0" lvl="0" indent="-204374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prijava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v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skladu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s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predpisanimi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roki</a:t>
            </a:r>
            <a:endParaRPr sz="10000" b="0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228600" marR="0" lvl="0" indent="-204374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sprejemanje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vzgojne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usmeritve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in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pravil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DD</a:t>
            </a:r>
            <a:endParaRPr sz="10000" b="0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228600" marR="0" lvl="0" indent="-204374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podpisana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pogodba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o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bivanju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v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dijaškem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0000" b="0" i="0" u="none" strike="noStrike" cap="none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domu</a:t>
            </a:r>
            <a:r>
              <a:rPr lang="en-US" sz="10000" b="0" i="0" u="none" strike="noStrike" cap="none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ŠGV</a:t>
            </a:r>
            <a:endParaRPr lang="sl-SI" sz="10000" b="0" i="0" u="none" strike="noStrike" cap="none" dirty="0">
              <a:solidFill>
                <a:srgbClr val="00206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4226" marR="0" lvl="0" algn="l" rtl="0">
              <a:lnSpc>
                <a:spcPct val="120000"/>
              </a:lnSpc>
              <a:spcAft>
                <a:spcPts val="0"/>
              </a:spcAft>
              <a:buClr>
                <a:srgbClr val="002060"/>
              </a:buClr>
              <a:buSzPct val="100000"/>
            </a:pPr>
            <a:endParaRPr sz="3100" b="0" i="0" u="sng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45720" marR="0" lvl="0" indent="0" algn="l" rtl="0">
              <a:lnSpc>
                <a:spcPct val="120000"/>
              </a:lnSpc>
              <a:spcAft>
                <a:spcPts val="0"/>
              </a:spcAft>
              <a:buClr>
                <a:srgbClr val="00B050"/>
              </a:buClr>
              <a:buSzPct val="100000"/>
              <a:buFont typeface="Arial"/>
              <a:buNone/>
            </a:pPr>
            <a:endParaRPr sz="6200" b="0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45720" marR="0" lvl="0" indent="0" algn="l" rtl="0">
              <a:lnSpc>
                <a:spcPct val="120000"/>
              </a:lnSpc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2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45720" marR="0" lvl="0" indent="0" algn="l" rtl="0">
              <a:lnSpc>
                <a:spcPct val="120000"/>
              </a:lnSpc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2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144145" algn="l" rtl="0">
              <a:lnSpc>
                <a:spcPct val="120000"/>
              </a:lnSpc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62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2558703" y="4055507"/>
            <a:ext cx="3614114" cy="3180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lvl="0">
              <a:spcBef>
                <a:spcPts val="1000"/>
              </a:spcBef>
              <a:buClr>
                <a:srgbClr val="00B050"/>
              </a:buClr>
              <a:buSzPct val="100000"/>
            </a:pPr>
            <a:r>
              <a:rPr lang="en-US" sz="1800" b="1" u="sng" dirty="0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 </a:t>
            </a:r>
            <a:r>
              <a:rPr lang="en-US" sz="1800" b="1" u="sng" dirty="0" err="1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primeru</a:t>
            </a:r>
            <a:r>
              <a:rPr lang="en-US" sz="1800" b="1" u="sng" dirty="0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800" b="1" u="sng" dirty="0" err="1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omejitve</a:t>
            </a:r>
            <a:r>
              <a:rPr lang="en-US" sz="1800" b="1" u="sng" dirty="0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800" b="1" u="sng" dirty="0" err="1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vpisa</a:t>
            </a:r>
            <a:r>
              <a:rPr lang="en-US" sz="1800" b="1" u="sng" dirty="0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br>
              <a:rPr lang="sl-SI" sz="1800" b="1" u="sng" dirty="0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</a:br>
            <a:r>
              <a:rPr lang="en-US" sz="1800" b="1" u="sng" dirty="0" err="1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imajo</a:t>
            </a:r>
            <a:r>
              <a:rPr lang="en-US" sz="1800" b="1" u="sng" dirty="0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800" b="1" u="sng" dirty="0" err="1">
                <a:solidFill>
                  <a:srgbClr val="00B05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prednost</a:t>
            </a:r>
            <a:endParaRPr lang="sl-SI" sz="1800" b="1" u="sng" dirty="0">
              <a:solidFill>
                <a:srgbClr val="00B05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lvl="0" indent="-204374">
              <a:spcBef>
                <a:spcPts val="1000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semeniščniki</a:t>
            </a:r>
            <a:endParaRPr lang="en-US" sz="1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228600" lvl="0" indent="-204374">
              <a:spcBef>
                <a:spcPts val="1000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dijaki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iz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Škofije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Koper</a:t>
            </a:r>
            <a:endParaRPr lang="en-US" sz="1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228600" lvl="0" indent="-204374">
              <a:spcBef>
                <a:spcPts val="1000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dijaki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ki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zaradi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ogroženosti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ne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morejo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bivati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doma</a:t>
            </a:r>
            <a:endParaRPr lang="en-US" sz="1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marL="228600" lvl="0" indent="-204374">
              <a:spcBef>
                <a:spcPts val="1000"/>
              </a:spcBef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dijaki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,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ki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se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dnevno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ne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morejo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voziti</a:t>
            </a:r>
            <a:r>
              <a:rPr lang="en-US" sz="1800" dirty="0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 v </a:t>
            </a:r>
            <a:r>
              <a:rPr lang="en-US" sz="1800" dirty="0" err="1">
                <a:solidFill>
                  <a:srgbClr val="00206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šolo</a:t>
            </a:r>
            <a:endParaRPr lang="en-US" sz="1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>
              <a:spcBef>
                <a:spcPts val="1000"/>
              </a:spcBef>
            </a:pPr>
            <a:endParaRPr lang="sl-SI" sz="1500" dirty="0"/>
          </a:p>
        </p:txBody>
      </p:sp>
    </p:spTree>
    <p:extLst>
      <p:ext uri="{BB962C8B-B14F-4D97-AF65-F5344CB8AC3E}">
        <p14:creationId xmlns:p14="http://schemas.microsoft.com/office/powerpoint/2010/main" val="768800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228;p8"/>
          <p:cNvSpPr txBox="1"/>
          <p:nvPr/>
        </p:nvSpPr>
        <p:spPr>
          <a:xfrm>
            <a:off x="2422725" y="124987"/>
            <a:ext cx="100065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POMEMBNI DATUMI ZA VPIS V DOM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" name="Google Shape;229;p8"/>
          <p:cNvGraphicFramePr/>
          <p:nvPr>
            <p:extLst>
              <p:ext uri="{D42A27DB-BD31-4B8C-83A1-F6EECF244321}">
                <p14:modId xmlns:p14="http://schemas.microsoft.com/office/powerpoint/2010/main" val="2998527180"/>
              </p:ext>
            </p:extLst>
          </p:nvPr>
        </p:nvGraphicFramePr>
        <p:xfrm>
          <a:off x="2584937" y="993531"/>
          <a:ext cx="9486901" cy="5697415"/>
        </p:xfrm>
        <a:graphic>
          <a:graphicData uri="http://schemas.openxmlformats.org/drawingml/2006/table">
            <a:tbl>
              <a:tblPr firstRow="1" bandRow="1">
                <a:noFill/>
                <a:tableStyleId>{2AF640C2-504C-4023-8D6C-5969ED8489F7}</a:tableStyleId>
              </a:tblPr>
              <a:tblGrid>
                <a:gridCol w="1923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3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8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u="none" strike="noStrike" cap="none" dirty="0">
                          <a:solidFill>
                            <a:schemeClr val="bg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do 2. </a:t>
                      </a:r>
                      <a:r>
                        <a:rPr lang="en-US" sz="1500" u="none" strike="noStrike" cap="none" dirty="0" err="1">
                          <a:solidFill>
                            <a:schemeClr val="bg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aprila</a:t>
                      </a:r>
                      <a:r>
                        <a:rPr lang="en-US" sz="1500" u="none" strike="noStrike" cap="none" dirty="0">
                          <a:solidFill>
                            <a:schemeClr val="bg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2025</a:t>
                      </a:r>
                      <a:endParaRPr sz="1500" u="none" strike="noStrike" cap="none" dirty="0">
                        <a:solidFill>
                          <a:schemeClr val="bg1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367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l-SI" sz="1500" u="none" strike="noStrike" cap="none" dirty="0">
                          <a:solidFill>
                            <a:schemeClr val="bg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Oddaja prijavnice za sprejem v dijaški </a:t>
                      </a:r>
                      <a:r>
                        <a:rPr lang="sl-SI" sz="1500" b="1" u="none" strike="noStrike" cap="none" dirty="0">
                          <a:solidFill>
                            <a:schemeClr val="bg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dom</a:t>
                      </a:r>
                      <a:r>
                        <a:rPr lang="sl-SI" sz="1500" b="0" u="none" strike="noStrike" cap="none" dirty="0">
                          <a:solidFill>
                            <a:schemeClr val="bg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(kot prijava za vpis v srednjo šolo)</a:t>
                      </a:r>
                      <a:endParaRPr sz="1500" b="0" u="none" strike="noStrike" cap="none" dirty="0">
                        <a:solidFill>
                          <a:schemeClr val="bg1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367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31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8.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april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202</a:t>
                      </a:r>
                      <a:r>
                        <a:rPr lang="en-US" sz="1500" u="none" strike="noStrike" cap="none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5</a:t>
                      </a:r>
                      <a:endParaRPr sz="1500" u="none" strike="noStrike" cap="none" dirty="0">
                        <a:solidFill>
                          <a:schemeClr val="dk1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Javna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objava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številčnega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stanja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prijav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(MIZŠ, ŠGV)</a:t>
                      </a:r>
                      <a:endParaRPr sz="1500" u="none" strike="noStrike" cap="none" dirty="0">
                        <a:solidFill>
                          <a:schemeClr val="dk1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401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do 2.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julija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2025  </a:t>
                      </a:r>
                      <a:endParaRPr lang="sl-SI" sz="1500" b="1" u="none" strike="noStrike" cap="none" dirty="0">
                        <a:solidFill>
                          <a:srgbClr val="00B050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sl-SI" sz="1500" b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(</a:t>
                      </a:r>
                      <a:r>
                        <a:rPr lang="en-US" sz="1500" b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do 2. </a:t>
                      </a:r>
                      <a:r>
                        <a:rPr lang="en-US" sz="1500" b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kroga</a:t>
                      </a:r>
                      <a:r>
                        <a:rPr lang="en-US" sz="1500" b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vpisa</a:t>
                      </a:r>
                      <a:r>
                        <a:rPr lang="en-US" sz="1500" b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v SŠ)</a:t>
                      </a:r>
                      <a:endParaRPr sz="1500" b="0" u="none" strike="noStrike" cap="none" dirty="0">
                        <a:solidFill>
                          <a:srgbClr val="00B050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Prenosi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prijav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kandidatov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za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vpis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v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dijaški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dom</a:t>
                      </a:r>
                      <a:endParaRPr sz="1500" b="1" u="none" strike="noStrike" cap="none" dirty="0">
                        <a:solidFill>
                          <a:srgbClr val="00B050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Prva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prijava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za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kandidate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bi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zaradi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vpisa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drugo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šolo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v 2.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krogu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v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srednji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šoli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želeli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bivati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v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dijaškem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domu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in se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predhodno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še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niso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prijavili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v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noben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dijaški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dom</a:t>
                      </a:r>
                      <a:r>
                        <a:rPr lang="sl-SI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zaradi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:</a:t>
                      </a:r>
                      <a:endParaRPr sz="1500" b="1" u="none" strike="noStrike" cap="none" dirty="0">
                        <a:solidFill>
                          <a:srgbClr val="00B050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 panose="020B0604020202020204" pitchFamily="34" charset="0"/>
                        <a:buNone/>
                      </a:pP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      </a:t>
                      </a:r>
                      <a:r>
                        <a:rPr lang="sl-SI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prenosa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prijave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v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srednji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šoli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do 24. 4. 2025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ali</a:t>
                      </a:r>
                      <a:endParaRPr sz="1500" b="1" u="none" strike="noStrike" cap="none" dirty="0">
                        <a:solidFill>
                          <a:srgbClr val="00B050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 panose="020B0604020202020204" pitchFamily="34" charset="0"/>
                        <a:buNone/>
                      </a:pP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      </a:t>
                      </a:r>
                      <a:r>
                        <a:rPr lang="sl-SI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vpisa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drugo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šolo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v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v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2.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krogu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v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srednji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šoli</a:t>
                      </a:r>
                      <a:endParaRPr sz="1500" b="1" u="none" strike="noStrike" cap="none" dirty="0">
                        <a:solidFill>
                          <a:srgbClr val="00B050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  <a:p>
                      <a:pPr marL="342900" marR="0" lvl="0" indent="-342900" algn="l" rtl="0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B050"/>
                        </a:buClr>
                        <a:buSzPts val="1800"/>
                        <a:buFont typeface="Arial" panose="020B0604020202020204" pitchFamily="34" charset="0"/>
                        <a:buChar char="•"/>
                      </a:pP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Prva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prijava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za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kandidate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so se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zadnje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šolsko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leto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izobraževali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v 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tujini</a:t>
                      </a:r>
                      <a:endParaRPr sz="1500" b="1" u="none" strike="noStrike" cap="none" dirty="0">
                        <a:solidFill>
                          <a:srgbClr val="00B050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8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u="none" strike="noStrike" cap="none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3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julij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202</a:t>
                      </a:r>
                      <a:r>
                        <a:rPr lang="en-US" sz="1500" u="none" strike="noStrike" cap="none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5</a:t>
                      </a:r>
                      <a:endParaRPr sz="1500" u="none" strike="noStrike" cap="none" dirty="0">
                        <a:solidFill>
                          <a:schemeClr val="dk1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Javna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objava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številčnega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stanja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prijav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(MIZŠ, ŠGV).</a:t>
                      </a:r>
                      <a:endParaRPr sz="1500" u="none" strike="noStrike" cap="none" dirty="0">
                        <a:solidFill>
                          <a:schemeClr val="dk1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592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b="1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med </a:t>
                      </a:r>
                      <a:br>
                        <a:rPr lang="sl-SI" sz="1500" b="1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</a:br>
                      <a:r>
                        <a:rPr lang="en-US" sz="1500" b="1" u="none" strike="noStrike" cap="none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3</a:t>
                      </a:r>
                      <a:r>
                        <a:rPr lang="en-US" sz="1500" b="1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. in 1</a:t>
                      </a:r>
                      <a:r>
                        <a:rPr lang="en-US" sz="1500" b="1" u="none" strike="noStrike" cap="none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1</a:t>
                      </a:r>
                      <a:r>
                        <a:rPr lang="en-US" sz="1500" b="1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. </a:t>
                      </a:r>
                      <a:r>
                        <a:rPr lang="en-US" sz="1500" b="1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julijem</a:t>
                      </a:r>
                      <a:r>
                        <a:rPr lang="en-US" sz="1500" b="1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202</a:t>
                      </a:r>
                      <a:r>
                        <a:rPr lang="en-US" sz="1500" b="1" u="none" strike="noStrike" cap="none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5</a:t>
                      </a:r>
                      <a:endParaRPr sz="1500" u="none" strike="noStrike" cap="none" dirty="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Obveščanje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prijavljenih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kandidatov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o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omejitvah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vpisa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in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vabila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k </a:t>
                      </a:r>
                      <a:r>
                        <a:rPr lang="en-US" sz="150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vpisu</a:t>
                      </a:r>
                      <a:r>
                        <a:rPr lang="en-US" sz="150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.</a:t>
                      </a:r>
                      <a:endParaRPr sz="1500" u="none" strike="noStrike" cap="none" dirty="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b="1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Vpis</a:t>
                      </a:r>
                      <a:r>
                        <a:rPr lang="en-US" sz="1500" b="1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in </a:t>
                      </a:r>
                      <a:r>
                        <a:rPr lang="en-US" sz="1500" b="1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prinašanje</a:t>
                      </a:r>
                      <a:r>
                        <a:rPr lang="en-US" sz="1500" b="1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dokumentacije</a:t>
                      </a:r>
                      <a:r>
                        <a:rPr lang="en-US" sz="1500" b="1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učencev</a:t>
                      </a:r>
                      <a:r>
                        <a:rPr lang="en-US" sz="1500" b="1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in </a:t>
                      </a:r>
                      <a:r>
                        <a:rPr lang="en-US" sz="1500" b="1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dijakov</a:t>
                      </a:r>
                      <a:r>
                        <a:rPr lang="en-US" sz="1500" b="1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v </a:t>
                      </a:r>
                      <a:r>
                        <a:rPr lang="en-US" sz="1500" b="1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dijaške</a:t>
                      </a:r>
                      <a:r>
                        <a:rPr lang="en-US" sz="1500" b="1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domove</a:t>
                      </a:r>
                      <a:r>
                        <a:rPr lang="en-US" sz="1500" b="1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brez</a:t>
                      </a:r>
                      <a:r>
                        <a:rPr lang="en-US" sz="1500" b="1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omejitve</a:t>
                      </a:r>
                      <a:r>
                        <a:rPr lang="en-US" sz="1500" b="1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vpisa</a:t>
                      </a:r>
                      <a:r>
                        <a:rPr lang="en-US" sz="1500" b="1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.</a:t>
                      </a:r>
                      <a:endParaRPr sz="1500" u="none" strike="noStrike" cap="none" dirty="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*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oddaja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dokumentacije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za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vpis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v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Dijaški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dom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ŠGV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bo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možna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tudi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ob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vpisu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na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šolo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oz.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izvedbi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1.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kroga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izbirnega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postopka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,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torej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med 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16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. in 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20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. 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ju</a:t>
                      </a:r>
                      <a:r>
                        <a:rPr lang="en-US" sz="1500" b="1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</a:t>
                      </a:r>
                      <a:r>
                        <a:rPr lang="en-US" sz="1500" b="1" i="0" u="none" strike="noStrike" cap="none" dirty="0" err="1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ijem</a:t>
                      </a:r>
                      <a:r>
                        <a:rPr lang="en-US" sz="1500" b="1" i="0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202</a:t>
                      </a:r>
                      <a:r>
                        <a:rPr lang="en-US" sz="1500" b="1" u="none" strike="noStrike" cap="none" dirty="0">
                          <a:solidFill>
                            <a:srgbClr val="00B050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5.</a:t>
                      </a:r>
                      <a:endParaRPr sz="1500" b="0" i="0" u="none" strike="noStrike" cap="none" dirty="0">
                        <a:solidFill>
                          <a:srgbClr val="00B050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0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b="0" i="0" u="none" strike="noStrike" cap="none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med 1</a:t>
                      </a:r>
                      <a:r>
                        <a:rPr lang="en-US" sz="1500" u="none" strike="noStrike" cap="none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4</a:t>
                      </a:r>
                      <a:r>
                        <a:rPr lang="en-US" sz="1500" b="0" i="0" u="none" strike="noStrike" cap="none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. julijem in </a:t>
                      </a:r>
                      <a:r>
                        <a:rPr lang="en-US" sz="1500" u="none" strike="noStrike" cap="none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29</a:t>
                      </a:r>
                      <a:r>
                        <a:rPr lang="en-US" sz="1500" b="0" i="0" u="none" strike="noStrike" cap="none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. avgustom 202</a:t>
                      </a:r>
                      <a:r>
                        <a:rPr lang="en-US" sz="1500" u="none" strike="noStrike" cap="none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5</a:t>
                      </a:r>
                      <a:endParaRPr sz="1500" u="none" strike="noStrike" cap="none">
                        <a:solidFill>
                          <a:schemeClr val="dk1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Prenos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prijav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,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vpis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in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prinašanje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dokumentov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kandidatov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,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ki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se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niso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prijavili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za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vpis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v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dijaški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dom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do 2.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aprila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. 202</a:t>
                      </a:r>
                      <a:r>
                        <a:rPr lang="en-US" sz="1500" u="none" strike="noStrike" cap="none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5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, v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dijaške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domove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,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ki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imajo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prosta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 </a:t>
                      </a:r>
                      <a:r>
                        <a:rPr lang="en-US" sz="1500" b="0" i="0" u="none" strike="noStrike" cap="none" dirty="0" err="1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mesta</a:t>
                      </a:r>
                      <a:r>
                        <a:rPr lang="en-US" sz="1500" b="0" i="0" u="none" strike="noStrike" cap="none" dirty="0">
                          <a:solidFill>
                            <a:schemeClr val="dk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Calibri"/>
                        </a:rPr>
                        <a:t>.</a:t>
                      </a:r>
                      <a:endParaRPr sz="1500" u="none" strike="noStrike" cap="none" dirty="0">
                        <a:solidFill>
                          <a:schemeClr val="dk1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4129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44;p7"/>
          <p:cNvSpPr txBox="1"/>
          <p:nvPr/>
        </p:nvSpPr>
        <p:spPr>
          <a:xfrm>
            <a:off x="2978524" y="287108"/>
            <a:ext cx="889704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PRIJAVA ZA VPIS V DIJAŠKI DOM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246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86375" y="1136575"/>
            <a:ext cx="9187275" cy="5534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1134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61;g32dbf04113c_0_2"/>
          <p:cNvSpPr txBox="1"/>
          <p:nvPr/>
        </p:nvSpPr>
        <p:spPr>
          <a:xfrm>
            <a:off x="4112731" y="303199"/>
            <a:ext cx="7633791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OSKRBNINA IN SUBVENCIJA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263;g32dbf04113c_0_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32675" y="1251500"/>
            <a:ext cx="9474926" cy="5325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815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61;g32dbf04113c_0_2"/>
          <p:cNvSpPr txBox="1"/>
          <p:nvPr/>
        </p:nvSpPr>
        <p:spPr>
          <a:xfrm>
            <a:off x="4112731" y="303199"/>
            <a:ext cx="7633791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sl-SI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FINANČNA POMOČ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0CEBEC59-6D9B-47CF-99DA-D947D2F531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330241"/>
              </p:ext>
            </p:extLst>
          </p:nvPr>
        </p:nvGraphicFramePr>
        <p:xfrm>
          <a:off x="2683753" y="1517334"/>
          <a:ext cx="8128000" cy="3794760"/>
        </p:xfrm>
        <a:graphic>
          <a:graphicData uri="http://schemas.openxmlformats.org/drawingml/2006/table">
            <a:tbl>
              <a:tblPr firstRow="1" bandRow="1">
                <a:tableStyleId>{2AF640C2-504C-4023-8D6C-5969ED8489F7}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7250000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71768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sz="2400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ŠOLA</a:t>
                      </a:r>
                      <a:endParaRPr lang="en-GB" sz="2400" dirty="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sl-SI" sz="2400" b="1" i="0" u="none" strike="noStrike" cap="none" dirty="0">
                          <a:solidFill>
                            <a:schemeClr val="lt1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  <a:sym typeface="Arial"/>
                        </a:rPr>
                        <a:t>DIJAŠKI DOM</a:t>
                      </a:r>
                      <a:endParaRPr lang="en-GB" sz="2400" b="1" i="0" u="none" strike="noStrike" cap="none" dirty="0">
                        <a:solidFill>
                          <a:schemeClr val="lt1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26110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sl-SI" sz="1600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DIJAŠKI SOLIDARNOSTNI SKLAD ŠGV</a:t>
                      </a:r>
                      <a:endParaRPr lang="en-GB" sz="1600" dirty="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47355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sl-SI" sz="1600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BOTRSTVO – ZVEZA PRIJATELJEV MLADINE LJUBLJANA – MOSTE POLJE</a:t>
                      </a:r>
                      <a:endParaRPr lang="en-GB" sz="1600" dirty="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10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sl-SI" sz="1600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DIJAŠKI SKLAD – PROJEKT BOTRSTVO ZA DD - ZVEZA PRIJATELJEV MLADINE LJUBLJANA – MOSTE POLJE</a:t>
                      </a:r>
                      <a:endParaRPr lang="en-GB" sz="1600" dirty="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36204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sl-SI" sz="1600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SKLAD ZA RAZVOJ TALENTOV - ZVEZA PRIJATELJEV MLADINE LJ – MOSTE POLJE</a:t>
                      </a:r>
                      <a:endParaRPr lang="en-GB" sz="1600" dirty="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89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sl-SI" sz="1600" b="0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DODATEK ZA BIVANJE PRI DRŽAVNI ŠTIPENDIJI</a:t>
                      </a:r>
                      <a:endParaRPr lang="en-GB" sz="1600" dirty="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l-SI" sz="1600" dirty="0"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SUBVENCIJA ZA DIJAŠKI DOM (ZA DRUIŽINE, KI IMAJO 2 ALI VEČ OTROK V DIJAŠKIH DOMOVIH)</a:t>
                      </a:r>
                      <a:endParaRPr lang="en-GB" sz="1600" dirty="0"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61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1657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2a595ae19c_0_33" descr="A blue circle with a white letter f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4525" y="5711323"/>
            <a:ext cx="528700" cy="5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32a595ae19c_0_33" descr="A blue globe with a curso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212" y="4333024"/>
            <a:ext cx="709325" cy="689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2a595ae19c_0_33"/>
          <p:cNvSpPr txBox="1"/>
          <p:nvPr/>
        </p:nvSpPr>
        <p:spPr>
          <a:xfrm>
            <a:off x="-13125" y="2009825"/>
            <a:ext cx="23040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Škofijska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gimnazija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Vipava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dijaški</a:t>
            </a:r>
            <a:r>
              <a:rPr lang="en-US" sz="1700" b="0" i="0" u="none" strike="noStrike" cap="none" dirty="0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00" b="0" i="0" u="none" strike="noStrike" cap="none" dirty="0" err="1">
                <a:solidFill>
                  <a:srgbClr val="336799"/>
                </a:solidFill>
                <a:latin typeface="Open Sans"/>
                <a:ea typeface="Open Sans"/>
                <a:cs typeface="Open Sans"/>
                <a:sym typeface="Open Sans"/>
              </a:rPr>
              <a:t>dom</a:t>
            </a:r>
            <a:endParaRPr sz="1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2a595ae19c_0_33" descr="A blue diamond with a green leaf and a yellow su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79" y="303199"/>
            <a:ext cx="1425768" cy="14257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2a595ae19c_0_33"/>
          <p:cNvSpPr txBox="1"/>
          <p:nvPr/>
        </p:nvSpPr>
        <p:spPr>
          <a:xfrm>
            <a:off x="-144975" y="6286775"/>
            <a:ext cx="256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3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www.fb.com/SGVdijaskidom</a:t>
            </a:r>
            <a:endParaRPr sz="1300" b="0" i="0" u="none" strike="noStrike" cap="none" dirty="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3" name="Google Shape;153;g32a595ae19c_0_33"/>
          <p:cNvSpPr txBox="1"/>
          <p:nvPr/>
        </p:nvSpPr>
        <p:spPr>
          <a:xfrm>
            <a:off x="217600" y="4966804"/>
            <a:ext cx="19800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9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http://dd.sgv.si/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2a595ae19c_0_33"/>
          <p:cNvSpPr txBox="1"/>
          <p:nvPr/>
        </p:nvSpPr>
        <p:spPr>
          <a:xfrm>
            <a:off x="-24675" y="2887025"/>
            <a:ext cx="2327100" cy="1246800"/>
          </a:xfrm>
          <a:prstGeom prst="rect">
            <a:avLst/>
          </a:prstGeom>
          <a:solidFill>
            <a:srgbClr val="3367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mladostno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domače</a:t>
            </a:r>
            <a:r>
              <a:rPr lang="en-US" sz="2500" b="0" i="0" u="none" strike="noStrike" cap="none" dirty="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, </a:t>
            </a:r>
            <a:endParaRPr sz="2500" b="0" i="0" u="none" strike="noStrike" cap="none" dirty="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500" b="0" i="0" u="none" strike="noStrike" cap="none" dirty="0" err="1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zaupljivo</a:t>
            </a:r>
            <a:endParaRPr sz="2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78;p9"/>
          <p:cNvSpPr txBox="1"/>
          <p:nvPr/>
        </p:nvSpPr>
        <p:spPr>
          <a:xfrm>
            <a:off x="7859806" y="287108"/>
            <a:ext cx="401575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INFORMACIJE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280;p9" descr="A person smiling in front of a wall of leaves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6212" t="26175" r="9362" b="8038"/>
          <a:stretch/>
        </p:blipFill>
        <p:spPr>
          <a:xfrm>
            <a:off x="3758148" y="430345"/>
            <a:ext cx="1661182" cy="194160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79;p9"/>
          <p:cNvSpPr txBox="1"/>
          <p:nvPr/>
        </p:nvSpPr>
        <p:spPr>
          <a:xfrm>
            <a:off x="3653319" y="2518811"/>
            <a:ext cx="5553635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URŠKA DOBLEHAR</a:t>
            </a:r>
            <a:endParaRPr sz="1400" b="0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pomocnik.ravnatelja@sgv.si</a:t>
            </a:r>
            <a:endParaRPr sz="28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05/365 53 13</a:t>
            </a:r>
            <a:endParaRPr sz="1400" b="0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Calibri"/>
              </a:rPr>
              <a:t>https://dd.sgv.si/</a:t>
            </a:r>
            <a:endParaRPr sz="1400" b="0" i="0" u="none" strike="noStrike" cap="none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Arial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4910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1090</Words>
  <Application>Microsoft Office PowerPoint</Application>
  <PresentationFormat>Širokozaslonsko</PresentationFormat>
  <Paragraphs>208</Paragraphs>
  <Slides>13</Slides>
  <Notes>13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13</vt:i4>
      </vt:variant>
    </vt:vector>
  </HeadingPairs>
  <TitlesOfParts>
    <vt:vector size="19" baseType="lpstr">
      <vt:lpstr>Calibri</vt:lpstr>
      <vt:lpstr>Arial</vt:lpstr>
      <vt:lpstr>Open Sans</vt:lpstr>
      <vt:lpstr>EB Garamond</vt:lpstr>
      <vt:lpstr>EB Garamond Medium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Ivan Likar</dc:creator>
  <cp:lastModifiedBy>admin</cp:lastModifiedBy>
  <cp:revision>25</cp:revision>
  <dcterms:created xsi:type="dcterms:W3CDTF">2024-02-13T04:59:22Z</dcterms:created>
  <dcterms:modified xsi:type="dcterms:W3CDTF">2025-02-18T12:15:47Z</dcterms:modified>
</cp:coreProperties>
</file>